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0" r:id="rId5"/>
    <p:sldMasterId id="2147483652" r:id="rId6"/>
  </p:sldMasterIdLst>
  <p:sldIdLst>
    <p:sldId id="259" r:id="rId7"/>
    <p:sldId id="257" r:id="rId8"/>
    <p:sldId id="261" r:id="rId9"/>
    <p:sldId id="258" r:id="rId10"/>
    <p:sldId id="262" r:id="rId11"/>
    <p:sldId id="269" r:id="rId12"/>
    <p:sldId id="270" r:id="rId13"/>
    <p:sldId id="263" r:id="rId14"/>
    <p:sldId id="271" r:id="rId15"/>
    <p:sldId id="272" r:id="rId16"/>
    <p:sldId id="273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2E83"/>
    <a:srgbClr val="E8D3A2"/>
    <a:srgbClr val="E8E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1" autoAdjust="0"/>
    <p:restoredTop sz="94682"/>
  </p:normalViewPr>
  <p:slideViewPr>
    <p:cSldViewPr snapToGrid="0" snapToObjects="1" showGuides="1">
      <p:cViewPr varScale="1">
        <p:scale>
          <a:sx n="83" d="100"/>
          <a:sy n="83" d="100"/>
        </p:scale>
        <p:origin x="1254" y="54"/>
      </p:cViewPr>
      <p:guideLst>
        <p:guide orient="horz" pos="2488"/>
        <p:guide pos="4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3" name="Picture 2" descr="Wordmark_center_Purp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9" y="6487457"/>
            <a:ext cx="2425295" cy="163374"/>
          </a:xfrm>
          <a:prstGeom prst="rect">
            <a:avLst/>
          </a:prstGeom>
        </p:spPr>
      </p:pic>
      <p:pic>
        <p:nvPicPr>
          <p:cNvPr id="4" name="Picture 3" descr="Bar_RtAngle_HEX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9" y="3947767"/>
            <a:ext cx="2451418" cy="12450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671757" y="939146"/>
            <a:ext cx="6972300" cy="2871103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ENCODE NORMAL</a:t>
            </a:r>
            <a:br>
              <a:rPr lang="en-US" dirty="0"/>
            </a:br>
            <a:r>
              <a:rPr lang="en-US" dirty="0"/>
              <a:t>BLACK, 50 PT. </a:t>
            </a:r>
          </a:p>
        </p:txBody>
      </p:sp>
    </p:spTree>
    <p:extLst>
      <p:ext uri="{BB962C8B-B14F-4D97-AF65-F5344CB8AC3E}">
        <p14:creationId xmlns:p14="http://schemas.microsoft.com/office/powerpoint/2010/main" val="239025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4B2E83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LIGHT, 24 PT.)</a:t>
            </a:r>
          </a:p>
        </p:txBody>
      </p:sp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155" y="6487457"/>
            <a:ext cx="2425295" cy="163374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84663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rgbClr val="4B2E83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9" name="Picture 8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83759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999999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pic>
        <p:nvPicPr>
          <p:cNvPr id="7" name="Picture 6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105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16644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71757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4B2E83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REGULAR, 24 PT.)</a:t>
            </a:r>
          </a:p>
        </p:txBody>
      </p:sp>
      <p:pic>
        <p:nvPicPr>
          <p:cNvPr id="8" name="Picture 7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12" name="Picture 11" descr="Bar_RtAng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" y="1402894"/>
            <a:ext cx="1371201" cy="696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7" y="365125"/>
            <a:ext cx="8184662" cy="998383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81814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Bulleted 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11" name="Picture 10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155" y="6487457"/>
            <a:ext cx="2425295" cy="163374"/>
          </a:xfrm>
          <a:prstGeom prst="rect">
            <a:avLst/>
          </a:prstGeom>
        </p:spPr>
      </p:pic>
      <p:pic>
        <p:nvPicPr>
          <p:cNvPr id="12" name="Picture 11" descr="Bar_RtAng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" y="1402894"/>
            <a:ext cx="1371201" cy="696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5" y="365125"/>
            <a:ext cx="8064505" cy="998383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178592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671757" y="1736725"/>
            <a:ext cx="8184662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4B2E83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pic>
        <p:nvPicPr>
          <p:cNvPr id="8" name="Picture 7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10" name="Picture 9" descr="Bar_RtAng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" y="1402894"/>
            <a:ext cx="1371201" cy="696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5" y="371510"/>
            <a:ext cx="8184663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28654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7334" y="6354234"/>
            <a:ext cx="2540000" cy="266700"/>
          </a:xfrm>
          <a:prstGeom prst="rect">
            <a:avLst/>
          </a:prstGeom>
        </p:spPr>
      </p:pic>
      <p:pic>
        <p:nvPicPr>
          <p:cNvPr id="2" name="Picture 1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ENCODE NORMAL</a:t>
            </a:r>
            <a:br>
              <a:rPr lang="en-US" dirty="0"/>
            </a:br>
            <a:r>
              <a:rPr lang="en-US" dirty="0"/>
              <a:t>BLACK, 50 PT. </a:t>
            </a:r>
          </a:p>
        </p:txBody>
      </p:sp>
    </p:spTree>
    <p:extLst>
      <p:ext uri="{BB962C8B-B14F-4D97-AF65-F5344CB8AC3E}">
        <p14:creationId xmlns:p14="http://schemas.microsoft.com/office/powerpoint/2010/main" val="2373491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FFFFFF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REGULAR	, 24 PT.)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7" y="365069"/>
            <a:ext cx="8184662" cy="998440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76924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064505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23633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FFFFFF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16644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82856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9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solidFill>
                  <a:srgbClr val="4B2E83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ENCODE NORMAL</a:t>
            </a:r>
            <a:br>
              <a:rPr lang="en-US" dirty="0"/>
            </a:br>
            <a:r>
              <a:rPr lang="en-US" dirty="0"/>
              <a:t>BLACK, 50 PT. </a:t>
            </a:r>
          </a:p>
        </p:txBody>
      </p:sp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D3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649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70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3" r:id="rId2"/>
    <p:sldLayoutId id="2147483664" r:id="rId3"/>
    <p:sldLayoutId id="2147483665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PremeraRNHI@uw.edu" TargetMode="External"/><Relationship Id="rId2" Type="http://schemas.openxmlformats.org/officeDocument/2006/relationships/hyperlink" Target="https://premerarnhi.nursing.uw.ed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remerarnhi.nursing.uw.edu/rural-clinical-rotations/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1757" y="529193"/>
            <a:ext cx="7724620" cy="2641756"/>
          </a:xfrm>
        </p:spPr>
        <p:txBody>
          <a:bodyPr/>
          <a:lstStyle/>
          <a:p>
            <a:r>
              <a:rPr lang="en-US" dirty="0"/>
              <a:t>PREMERA RURAL NURSING HEALTH INITIATIVE (RNHI)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4431323"/>
            <a:ext cx="65942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Dr. Anne Hirsch, PhD, ARNP, FAANP, FAAN</a:t>
            </a:r>
            <a:br>
              <a:rPr lang="en-US" dirty="0"/>
            </a:br>
            <a:r>
              <a:rPr lang="en-US" dirty="0"/>
              <a:t>Associate Dean for Academic Affairs, UW School of Nursing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Rebecca Wood, MSW</a:t>
            </a:r>
            <a:br>
              <a:rPr lang="en-US" dirty="0"/>
            </a:br>
            <a:r>
              <a:rPr lang="en-US" dirty="0" err="1"/>
              <a:t>Premera</a:t>
            </a:r>
            <a:r>
              <a:rPr lang="en-US" dirty="0"/>
              <a:t> Grant Manager, UW School of Nursing</a:t>
            </a:r>
          </a:p>
        </p:txBody>
      </p:sp>
    </p:spTree>
    <p:extLst>
      <p:ext uri="{BB962C8B-B14F-4D97-AF65-F5344CB8AC3E}">
        <p14:creationId xmlns:p14="http://schemas.microsoft.com/office/powerpoint/2010/main" val="1913477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5999CE7-C8D8-4DA5-A802-0E66BF2937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1756" y="1805737"/>
            <a:ext cx="8196210" cy="4215501"/>
          </a:xfrm>
        </p:spPr>
        <p:txBody>
          <a:bodyPr/>
          <a:lstStyle/>
          <a:p>
            <a:r>
              <a:rPr lang="en-US" sz="1600" dirty="0"/>
              <a:t>What types of clinical sites are available and where are they located?</a:t>
            </a:r>
            <a:br>
              <a:rPr lang="en-US" sz="1600" dirty="0"/>
            </a:br>
            <a:endParaRPr lang="en-US" sz="1600" dirty="0"/>
          </a:p>
          <a:p>
            <a:pPr lvl="1"/>
            <a:r>
              <a:rPr lang="en-US" sz="1600" b="0" dirty="0" err="1"/>
              <a:t>Premera</a:t>
            </a:r>
            <a:r>
              <a:rPr lang="en-US" sz="1600" b="0" dirty="0"/>
              <a:t> funded students will be placed in a variety of settings: </a:t>
            </a:r>
          </a:p>
          <a:p>
            <a:pPr lvl="2"/>
            <a:r>
              <a:rPr lang="en-US" sz="1600" b="0" dirty="0"/>
              <a:t>Community health centers</a:t>
            </a:r>
          </a:p>
          <a:p>
            <a:pPr lvl="2"/>
            <a:r>
              <a:rPr lang="en-US" sz="1600" b="0" dirty="0"/>
              <a:t>Hospitals</a:t>
            </a:r>
          </a:p>
          <a:p>
            <a:pPr lvl="2"/>
            <a:r>
              <a:rPr lang="en-US" sz="1600" b="0" dirty="0"/>
              <a:t>Private practices</a:t>
            </a:r>
          </a:p>
          <a:p>
            <a:pPr lvl="2"/>
            <a:r>
              <a:rPr lang="en-US" sz="1600" b="0" dirty="0"/>
              <a:t>Specialty settings – midwifery, behavioral health </a:t>
            </a:r>
            <a:br>
              <a:rPr lang="en-US" sz="1600" b="0" dirty="0"/>
            </a:br>
            <a:endParaRPr lang="en-US" sz="1600" b="0" dirty="0"/>
          </a:p>
          <a:p>
            <a:pPr lvl="1"/>
            <a:r>
              <a:rPr lang="en-US" sz="1600" b="0" dirty="0"/>
              <a:t>Type of practice and location will depend on availability but this Autumn, some of our </a:t>
            </a:r>
            <a:r>
              <a:rPr lang="en-US" sz="1600" b="0" dirty="0" err="1"/>
              <a:t>Premera</a:t>
            </a:r>
            <a:r>
              <a:rPr lang="en-US" sz="1600" b="0" dirty="0"/>
              <a:t> funded students are rotating in the following locations:</a:t>
            </a:r>
          </a:p>
          <a:p>
            <a:pPr lvl="2"/>
            <a:r>
              <a:rPr lang="en-US" sz="1400" b="0" dirty="0"/>
              <a:t>Aberdeen</a:t>
            </a:r>
          </a:p>
          <a:p>
            <a:pPr lvl="2"/>
            <a:r>
              <a:rPr lang="en-US" sz="1400" b="0" dirty="0"/>
              <a:t>Anacortes</a:t>
            </a:r>
          </a:p>
          <a:p>
            <a:pPr lvl="2"/>
            <a:r>
              <a:rPr lang="en-US" sz="1400" b="0" dirty="0"/>
              <a:t>Prosser</a:t>
            </a:r>
          </a:p>
          <a:p>
            <a:pPr lvl="2"/>
            <a:r>
              <a:rPr lang="en-US" sz="1400" b="0" dirty="0"/>
              <a:t>Raymond and Pe El</a:t>
            </a:r>
          </a:p>
          <a:p>
            <a:pPr lvl="2"/>
            <a:r>
              <a:rPr lang="en-US" sz="1400" b="0" dirty="0"/>
              <a:t>Quincy</a:t>
            </a:r>
          </a:p>
          <a:p>
            <a:pPr lvl="2"/>
            <a:endParaRPr lang="en-US" sz="1400" b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1AD3F4D-DFD7-4CC7-9DDB-868773855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Frequently Asked Questions Continued</a:t>
            </a:r>
          </a:p>
        </p:txBody>
      </p:sp>
    </p:spTree>
    <p:extLst>
      <p:ext uri="{BB962C8B-B14F-4D97-AF65-F5344CB8AC3E}">
        <p14:creationId xmlns:p14="http://schemas.microsoft.com/office/powerpoint/2010/main" val="3127099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5999CE7-C8D8-4DA5-A802-0E66BF2937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1756" y="1587201"/>
            <a:ext cx="8196210" cy="4687078"/>
          </a:xfrm>
        </p:spPr>
        <p:txBody>
          <a:bodyPr/>
          <a:lstStyle/>
          <a:p>
            <a:r>
              <a:rPr lang="en-US" sz="1600" dirty="0"/>
              <a:t>Is the hope that stipend recipients will work in rural setting after graduation?</a:t>
            </a:r>
          </a:p>
          <a:p>
            <a:pPr lvl="1"/>
            <a:r>
              <a:rPr lang="en-US" sz="1600" b="0" dirty="0"/>
              <a:t>Yes!  While it’s not a requirement of the grant, we hope that stipend recipients are seriously considering working in a rural county of WA state after graduation</a:t>
            </a:r>
            <a:br>
              <a:rPr lang="en-US" sz="1600" b="0" dirty="0"/>
            </a:br>
            <a:endParaRPr lang="en-US" sz="1600" b="0" dirty="0"/>
          </a:p>
          <a:p>
            <a:r>
              <a:rPr lang="en-US" sz="1600" dirty="0"/>
              <a:t>How many hours will I complete in this rural rotation?</a:t>
            </a:r>
          </a:p>
          <a:p>
            <a:pPr lvl="1"/>
            <a:r>
              <a:rPr lang="en-US" sz="1600" b="0" dirty="0"/>
              <a:t>Our expectation is that you will complete the number of hours required by your track / DNP program</a:t>
            </a:r>
            <a:br>
              <a:rPr lang="en-US" sz="1600" b="0" dirty="0"/>
            </a:br>
            <a:endParaRPr lang="en-US" sz="1600" b="0" dirty="0"/>
          </a:p>
          <a:p>
            <a:r>
              <a:rPr lang="en-US" sz="1600" dirty="0"/>
              <a:t>Do I need to find my own clinical placement?</a:t>
            </a:r>
          </a:p>
          <a:p>
            <a:pPr lvl="1"/>
            <a:r>
              <a:rPr lang="en-US" sz="1600" b="0" dirty="0"/>
              <a:t>No, Clinical Coordinators at each school – in coordination with the grant – will secure your rural rotation; please do not reach out to clinical sites</a:t>
            </a:r>
            <a:br>
              <a:rPr lang="en-US" sz="1600" b="0" dirty="0"/>
            </a:br>
            <a:endParaRPr lang="en-US" sz="1600" b="0" dirty="0"/>
          </a:p>
          <a:p>
            <a:r>
              <a:rPr lang="en-US" sz="1600" dirty="0"/>
              <a:t>When will applications open for the Fellowships? Where will those opportunities be located and when will they start?</a:t>
            </a:r>
          </a:p>
          <a:p>
            <a:pPr lvl="1"/>
            <a:r>
              <a:rPr lang="en-US" sz="1600" b="0" dirty="0"/>
              <a:t>We anticipate that fellowship sites will interview and offer positions in Spring of 2021 with the first cohort of fellows starting in Autumn 2021</a:t>
            </a:r>
          </a:p>
          <a:p>
            <a:pPr lvl="1"/>
            <a:r>
              <a:rPr lang="en-US" sz="1600" b="0" dirty="0"/>
              <a:t>We are still identifying and contracting with sites across the state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1AD3F4D-DFD7-4CC7-9DDB-868773855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Frequently Asked Questions Continued</a:t>
            </a:r>
          </a:p>
        </p:txBody>
      </p:sp>
    </p:spTree>
    <p:extLst>
      <p:ext uri="{BB962C8B-B14F-4D97-AF65-F5344CB8AC3E}">
        <p14:creationId xmlns:p14="http://schemas.microsoft.com/office/powerpoint/2010/main" val="1131523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Thank you for your interest in rural health care!</a:t>
            </a:r>
            <a:br>
              <a:rPr lang="en-US" dirty="0"/>
            </a:br>
            <a:br>
              <a:rPr lang="en-US" dirty="0"/>
            </a:br>
            <a:r>
              <a:rPr lang="en-US" b="0" dirty="0"/>
              <a:t>Please check our website frequently for updates and additional application periods:</a:t>
            </a:r>
            <a:br>
              <a:rPr lang="en-US" dirty="0"/>
            </a:br>
            <a:r>
              <a:rPr lang="en-US" dirty="0">
                <a:hlinkClick r:id="rId2"/>
              </a:rPr>
              <a:t>https://premerarnhi.nursing.uw.edu/</a:t>
            </a:r>
            <a:r>
              <a:rPr lang="en-US" dirty="0"/>
              <a:t>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0" dirty="0"/>
              <a:t>If you have additional questions, please contact the </a:t>
            </a:r>
            <a:r>
              <a:rPr lang="en-US" b="0" dirty="0" err="1"/>
              <a:t>Premera</a:t>
            </a:r>
            <a:r>
              <a:rPr lang="en-US" b="0" dirty="0"/>
              <a:t> RNHI Grant Team at </a:t>
            </a:r>
            <a:r>
              <a:rPr lang="en-US" b="0" dirty="0">
                <a:hlinkClick r:id="rId3"/>
              </a:rPr>
              <a:t>PremeraRNHI@uw.edu</a:t>
            </a:r>
            <a:r>
              <a:rPr lang="en-US" b="0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questions?</a:t>
            </a:r>
          </a:p>
        </p:txBody>
      </p:sp>
    </p:spTree>
    <p:extLst>
      <p:ext uri="{BB962C8B-B14F-4D97-AF65-F5344CB8AC3E}">
        <p14:creationId xmlns:p14="http://schemas.microsoft.com/office/powerpoint/2010/main" val="632601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Preparing the next generation of healthcare leaders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Accelerating innovation &amp; scientific discovery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Ensuring health equity for diverse people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Positive impact on the health of rural &amp; underserved communities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2020 - 2024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Premera</a:t>
            </a:r>
            <a:r>
              <a:rPr lang="en-US" dirty="0"/>
              <a:t> Partnership</a:t>
            </a:r>
          </a:p>
        </p:txBody>
      </p:sp>
    </p:spTree>
    <p:extLst>
      <p:ext uri="{BB962C8B-B14F-4D97-AF65-F5344CB8AC3E}">
        <p14:creationId xmlns:p14="http://schemas.microsoft.com/office/powerpoint/2010/main" val="1399137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Rural residents have less access to primary care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Rural residents have less access to preventive care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Rural residents have less longevity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Rural residents have less chance of surviving a major health event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Need</a:t>
            </a:r>
          </a:p>
        </p:txBody>
      </p:sp>
    </p:spTree>
    <p:extLst>
      <p:ext uri="{BB962C8B-B14F-4D97-AF65-F5344CB8AC3E}">
        <p14:creationId xmlns:p14="http://schemas.microsoft.com/office/powerpoint/2010/main" val="4194142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65531" y="2473570"/>
            <a:ext cx="8197114" cy="349581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Improve health outcomes</a:t>
            </a:r>
          </a:p>
          <a:p>
            <a:r>
              <a:rPr lang="en-US" dirty="0"/>
              <a:t>Lower healthcare costs</a:t>
            </a:r>
          </a:p>
          <a:p>
            <a:r>
              <a:rPr lang="en-US" dirty="0"/>
              <a:t>Ensure sustainability of the workforce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Students who learn the role in a rural setting are much more likely to return upon graduation.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Registered Nurse Practitioners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446" y="1963615"/>
            <a:ext cx="5240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ARNPs can address these needs!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347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Enhanced clinical placements for DNP students in rural areas throughout Washington state</a:t>
            </a:r>
          </a:p>
          <a:p>
            <a:pPr lvl="1"/>
            <a:r>
              <a:rPr lang="en-US" dirty="0"/>
              <a:t>Up to 20 students per academic year</a:t>
            </a:r>
          </a:p>
          <a:p>
            <a:pPr lvl="1"/>
            <a:r>
              <a:rPr lang="en-US" dirty="0"/>
              <a:t>Applicants from UW, WSU, SU, PLU, SPU, and GU</a:t>
            </a:r>
            <a:br>
              <a:rPr lang="en-US" dirty="0"/>
            </a:b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Student and provider financial support</a:t>
            </a:r>
          </a:p>
          <a:p>
            <a:pPr lvl="1"/>
            <a:r>
              <a:rPr lang="en-US" dirty="0"/>
              <a:t>Student Stipends: $10,000 per placement</a:t>
            </a:r>
          </a:p>
          <a:p>
            <a:pPr lvl="1"/>
            <a:r>
              <a:rPr lang="en-US" dirty="0"/>
              <a:t>Stipends for sites: $4,000 per placement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DNP Placements &amp; Practice</a:t>
            </a:r>
          </a:p>
        </p:txBody>
      </p:sp>
    </p:spTree>
    <p:extLst>
      <p:ext uri="{BB962C8B-B14F-4D97-AF65-F5344CB8AC3E}">
        <p14:creationId xmlns:p14="http://schemas.microsoft.com/office/powerpoint/2010/main" val="3745429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659305" y="1506687"/>
            <a:ext cx="8196210" cy="4979802"/>
          </a:xfrm>
        </p:spPr>
        <p:txBody>
          <a:bodyPr/>
          <a:lstStyle/>
          <a:p>
            <a:r>
              <a:rPr lang="en-US" dirty="0"/>
              <a:t>Eligibility Requirements:</a:t>
            </a:r>
          </a:p>
          <a:p>
            <a:pPr lvl="1"/>
            <a:r>
              <a:rPr lang="en-US" sz="1600" b="0" dirty="0"/>
              <a:t>A DNP student in good standing (GPA &gt; 3.0)</a:t>
            </a:r>
          </a:p>
          <a:p>
            <a:pPr lvl="1"/>
            <a:r>
              <a:rPr lang="en-US" sz="1600" b="0" dirty="0"/>
              <a:t>Will have completed at least 100 hours of DNP clinical before the start of this rural rotation</a:t>
            </a:r>
          </a:p>
          <a:p>
            <a:pPr lvl="1"/>
            <a:r>
              <a:rPr lang="en-US" sz="1600" b="0" dirty="0"/>
              <a:t>Can commit to clinical in a grant-approved rural site, as assigned by your program’s Clinical Placement Coordinator, for the duration of the quarter / semester </a:t>
            </a:r>
          </a:p>
          <a:p>
            <a:pPr lvl="2"/>
            <a:r>
              <a:rPr lang="en-US" sz="1600" b="0" dirty="0"/>
              <a:t>May require overnight travel within WA state</a:t>
            </a:r>
          </a:p>
          <a:p>
            <a:pPr lvl="2"/>
            <a:r>
              <a:rPr lang="en-US" sz="1600" b="0" dirty="0"/>
              <a:t>Recipient will be responsible for all associated costs related to travel (e.g. lodging, food, mileage, </a:t>
            </a:r>
            <a:r>
              <a:rPr lang="en-US" sz="1600" b="0" dirty="0" err="1"/>
              <a:t>etc</a:t>
            </a:r>
            <a:r>
              <a:rPr lang="en-US" sz="1600" b="0" dirty="0"/>
              <a:t>)</a:t>
            </a:r>
          </a:p>
          <a:p>
            <a:pPr lvl="1"/>
            <a:r>
              <a:rPr lang="en-US" sz="1600" b="0" dirty="0"/>
              <a:t>NOT receiving HRSA ANEW funding (other HRSA scholarship funding is allowable)</a:t>
            </a:r>
          </a:p>
          <a:p>
            <a:pPr lvl="1"/>
            <a:r>
              <a:rPr lang="en-US" sz="1600" b="0" dirty="0"/>
              <a:t>Complete application submitted on or before the deadline:</a:t>
            </a:r>
            <a:br>
              <a:rPr lang="en-US" sz="1600" b="0" dirty="0"/>
            </a:br>
            <a:r>
              <a:rPr lang="en-US" sz="1600" dirty="0"/>
              <a:t>Thursday, October 22</a:t>
            </a:r>
            <a:r>
              <a:rPr lang="en-US" sz="1600" baseline="30000" dirty="0"/>
              <a:t>nd</a:t>
            </a:r>
            <a:r>
              <a:rPr lang="en-US" sz="1600" dirty="0"/>
              <a:t> (11:59pm)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LATE APPLICATIONS / RECOMMENDATIONS </a:t>
            </a:r>
            <a:br>
              <a:rPr lang="en-US" sz="1600" dirty="0"/>
            </a:br>
            <a:r>
              <a:rPr lang="en-US" sz="1600" dirty="0"/>
              <a:t>WILL NOT BE ACCEPTED!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Rural Clinical Application</a:t>
            </a:r>
          </a:p>
        </p:txBody>
      </p:sp>
    </p:spTree>
    <p:extLst>
      <p:ext uri="{BB962C8B-B14F-4D97-AF65-F5344CB8AC3E}">
        <p14:creationId xmlns:p14="http://schemas.microsoft.com/office/powerpoint/2010/main" val="2808903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This will be a competitive application process!</a:t>
            </a:r>
          </a:p>
          <a:p>
            <a:endParaRPr lang="en-US" dirty="0"/>
          </a:p>
          <a:p>
            <a:pPr lvl="1"/>
            <a:r>
              <a:rPr lang="en-US" dirty="0"/>
              <a:t>Living and/or working in rural settings a plus but not a requirement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Willingness to travel throughout WA state for the best possible match / experience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8 stipends will be available for Winter/Spring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continued…</a:t>
            </a:r>
          </a:p>
        </p:txBody>
      </p:sp>
    </p:spTree>
    <p:extLst>
      <p:ext uri="{BB962C8B-B14F-4D97-AF65-F5344CB8AC3E}">
        <p14:creationId xmlns:p14="http://schemas.microsoft.com/office/powerpoint/2010/main" val="1092473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665529" y="1903702"/>
            <a:ext cx="8076956" cy="401549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Post graduate opportunity!</a:t>
            </a:r>
            <a:br>
              <a:rPr lang="en-US" dirty="0"/>
            </a:b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Enables new APRN graduates to continue to learn and grow:</a:t>
            </a:r>
          </a:p>
          <a:p>
            <a:pPr lvl="1"/>
            <a:r>
              <a:rPr lang="en-US" dirty="0"/>
              <a:t>Mentored clinical experiences</a:t>
            </a:r>
          </a:p>
          <a:p>
            <a:pPr lvl="1"/>
            <a:r>
              <a:rPr lang="en-US" dirty="0"/>
              <a:t>Didactic sessions</a:t>
            </a:r>
          </a:p>
          <a:p>
            <a:pPr lvl="1"/>
            <a:r>
              <a:rPr lang="en-US" dirty="0"/>
              <a:t>Specialty content &amp; rotations</a:t>
            </a:r>
          </a:p>
          <a:p>
            <a:pPr lvl="1"/>
            <a:r>
              <a:rPr lang="en-US" dirty="0"/>
              <a:t>Increases job satisfaction</a:t>
            </a:r>
          </a:p>
          <a:p>
            <a:pPr lvl="1"/>
            <a:r>
              <a:rPr lang="en-US" dirty="0"/>
              <a:t>Increases confidence &amp; competence</a:t>
            </a:r>
          </a:p>
          <a:p>
            <a:pPr lvl="1"/>
            <a:r>
              <a:rPr lang="en-US" dirty="0"/>
              <a:t>Increases employee retention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Nurse Practitioner Fellowship Program</a:t>
            </a:r>
          </a:p>
        </p:txBody>
      </p:sp>
    </p:spTree>
    <p:extLst>
      <p:ext uri="{BB962C8B-B14F-4D97-AF65-F5344CB8AC3E}">
        <p14:creationId xmlns:p14="http://schemas.microsoft.com/office/powerpoint/2010/main" val="332442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5999CE7-C8D8-4DA5-A802-0E66BF2937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1756" y="1587201"/>
            <a:ext cx="8196210" cy="4015497"/>
          </a:xfrm>
        </p:spPr>
        <p:txBody>
          <a:bodyPr/>
          <a:lstStyle/>
          <a:p>
            <a:r>
              <a:rPr lang="en-US" sz="1600" dirty="0"/>
              <a:t>Where can I find the application?</a:t>
            </a:r>
          </a:p>
          <a:p>
            <a:pPr lvl="1"/>
            <a:r>
              <a:rPr lang="en-US" sz="1600" b="0" dirty="0"/>
              <a:t>The application is now OPEN and available on our website: </a:t>
            </a:r>
            <a:r>
              <a:rPr lang="en-US" sz="1600" b="0" dirty="0">
                <a:hlinkClick r:id="rId2"/>
              </a:rPr>
              <a:t>https://premerarnhi.nursing.uw.edu/rural-clinical-rotations/</a:t>
            </a:r>
            <a:br>
              <a:rPr lang="en-US" sz="1600" b="0" dirty="0"/>
            </a:br>
            <a:endParaRPr lang="en-US" sz="1600" b="0" dirty="0"/>
          </a:p>
          <a:p>
            <a:r>
              <a:rPr lang="en-US" sz="1600" dirty="0"/>
              <a:t>When will we find out if we were matched or not?</a:t>
            </a:r>
          </a:p>
          <a:p>
            <a:pPr lvl="1"/>
            <a:r>
              <a:rPr lang="en-US" sz="1600" b="0" dirty="0"/>
              <a:t>Notification emails will go out on or around November 17</a:t>
            </a:r>
            <a:r>
              <a:rPr lang="en-US" sz="1600" b="0" baseline="30000" dirty="0"/>
              <a:t>th</a:t>
            </a:r>
            <a:r>
              <a:rPr lang="en-US" sz="1600" b="0" dirty="0"/>
              <a:t> </a:t>
            </a:r>
            <a:br>
              <a:rPr lang="en-US" sz="1600" dirty="0"/>
            </a:br>
            <a:endParaRPr lang="en-US" sz="1600" dirty="0"/>
          </a:p>
          <a:p>
            <a:r>
              <a:rPr lang="en-US" sz="1600" dirty="0"/>
              <a:t>How competitive is it? What are my chances of receiving a stipend?</a:t>
            </a:r>
          </a:p>
          <a:p>
            <a:pPr lvl="1"/>
            <a:r>
              <a:rPr lang="en-US" sz="1600" b="0" dirty="0"/>
              <a:t>Depends on how many students apply; we received 30 applications for Autumn and we have 8 stipends to award for Winter/Spring</a:t>
            </a:r>
            <a:br>
              <a:rPr lang="en-US" sz="1600" dirty="0"/>
            </a:br>
            <a:endParaRPr lang="en-US" sz="1600" dirty="0"/>
          </a:p>
          <a:p>
            <a:r>
              <a:rPr lang="en-US" sz="1600" dirty="0"/>
              <a:t> If I applied in Autumn and wasn’t selected, do I need to submit a new application for Winter/Spring?</a:t>
            </a:r>
          </a:p>
          <a:p>
            <a:pPr lvl="1"/>
            <a:r>
              <a:rPr lang="en-US" sz="1600" b="0" dirty="0"/>
              <a:t>Yes, please submit a new application!  Update your resume / transcript, consider who you will ask to provide recommendations (are they familiar with your clinical work and competencies?), and put extra effort into your essay responses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1AD3F4D-DFD7-4CC7-9DDB-868773855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Frequently Asked Questions</a:t>
            </a:r>
          </a:p>
        </p:txBody>
      </p:sp>
    </p:spTree>
    <p:extLst>
      <p:ext uri="{BB962C8B-B14F-4D97-AF65-F5344CB8AC3E}">
        <p14:creationId xmlns:p14="http://schemas.microsoft.com/office/powerpoint/2010/main" val="3120860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W Palette 1">
      <a:dk1>
        <a:srgbClr val="4B2E83"/>
      </a:dk1>
      <a:lt1>
        <a:srgbClr val="E8E3D3"/>
      </a:lt1>
      <a:dk2>
        <a:srgbClr val="4B2E83"/>
      </a:dk2>
      <a:lt2>
        <a:srgbClr val="FFFFFF"/>
      </a:lt2>
      <a:accent1>
        <a:srgbClr val="4B2E83"/>
      </a:accent1>
      <a:accent2>
        <a:srgbClr val="E8E3D3"/>
      </a:accent2>
      <a:accent3>
        <a:srgbClr val="FFFFFF"/>
      </a:accent3>
      <a:accent4>
        <a:srgbClr val="D9D9D9"/>
      </a:accent4>
      <a:accent5>
        <a:srgbClr val="444444"/>
      </a:accent5>
      <a:accent6>
        <a:srgbClr val="85754D"/>
      </a:accent6>
      <a:hlink>
        <a:srgbClr val="4B2E83"/>
      </a:hlink>
      <a:folHlink>
        <a:srgbClr val="4B2E8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4b2e83 1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9DDDF90B0BBA46AE33E534B185286C" ma:contentTypeVersion="11" ma:contentTypeDescription="Create a new document." ma:contentTypeScope="" ma:versionID="f446cb011014cad8f16400ddd9937482">
  <xsd:schema xmlns:xsd="http://www.w3.org/2001/XMLSchema" xmlns:xs="http://www.w3.org/2001/XMLSchema" xmlns:p="http://schemas.microsoft.com/office/2006/metadata/properties" xmlns:ns2="6a92d0ea-f249-414f-a0b1-0890460d3073" xmlns:ns3="c379696b-b943-4b72-8005-91226a350d05" targetNamespace="http://schemas.microsoft.com/office/2006/metadata/properties" ma:root="true" ma:fieldsID="07aa95a148b7708fe4fcf517f02e116c" ns2:_="" ns3:_="">
    <xsd:import namespace="6a92d0ea-f249-414f-a0b1-0890460d3073"/>
    <xsd:import namespace="c379696b-b943-4b72-8005-91226a350d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92d0ea-f249-414f-a0b1-0890460d30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79696b-b943-4b72-8005-91226a350d0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2E3004-6D1A-46A2-90CA-66430AB042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5EAF86-4D1A-49AD-B310-2058492D8B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92d0ea-f249-414f-a0b1-0890460d3073"/>
    <ds:schemaRef ds:uri="c379696b-b943-4b72-8005-91226a350d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4286980-6AB9-4E43-AEE8-F4DE3668A2A0}">
  <ds:schemaRefs>
    <ds:schemaRef ds:uri="http://purl.org/dc/elements/1.1/"/>
    <ds:schemaRef ds:uri="http://schemas.microsoft.com/office/2006/metadata/properties"/>
    <ds:schemaRef ds:uri="c379696b-b943-4b72-8005-91226a350d05"/>
    <ds:schemaRef ds:uri="6a92d0ea-f249-414f-a0b1-0890460d307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1623</TotalTime>
  <Words>899</Words>
  <Application>Microsoft Office PowerPoint</Application>
  <PresentationFormat>On-screen Show (4:3)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Calibri</vt:lpstr>
      <vt:lpstr>Encode Sans Normal Black</vt:lpstr>
      <vt:lpstr>Lucida Grande</vt:lpstr>
      <vt:lpstr>Open Sans</vt:lpstr>
      <vt:lpstr>Open Sans Light</vt:lpstr>
      <vt:lpstr>Uni Sans Regular</vt:lpstr>
      <vt:lpstr>Wingdings</vt:lpstr>
      <vt:lpstr>Office Theme</vt:lpstr>
      <vt:lpstr>Custom Design</vt:lpstr>
      <vt:lpstr>1_Custom Design</vt:lpstr>
      <vt:lpstr>PREMERA RURAL NURSING HEALTH INITIATIVE (RNHI)</vt:lpstr>
      <vt:lpstr>Premera Partnership</vt:lpstr>
      <vt:lpstr>The Need</vt:lpstr>
      <vt:lpstr>Advanced Registered Nurse Practitioners</vt:lpstr>
      <vt:lpstr>DNP Placements &amp; Practice</vt:lpstr>
      <vt:lpstr>Rural Clinical Application</vt:lpstr>
      <vt:lpstr>Applications continued…</vt:lpstr>
      <vt:lpstr>Nurse Practitioner Fellowship Program</vt:lpstr>
      <vt:lpstr>Frequently Asked Questions</vt:lpstr>
      <vt:lpstr>Frequently Asked Questions Continued</vt:lpstr>
      <vt:lpstr>Frequently Asked Questions Continued</vt:lpstr>
      <vt:lpstr>Other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Alanya Cannon</dc:creator>
  <cp:lastModifiedBy>REBECCA WOOD</cp:lastModifiedBy>
  <cp:revision>42</cp:revision>
  <cp:lastPrinted>2016-02-10T20:19:12Z</cp:lastPrinted>
  <dcterms:created xsi:type="dcterms:W3CDTF">2014-10-14T00:51:43Z</dcterms:created>
  <dcterms:modified xsi:type="dcterms:W3CDTF">2020-10-01T19:18:18Z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0x010100759DDDF90B0BBA46AE33E534B185286C</vt:lpwstr>
  </property>
</Properties>
</file>